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3" r:id="rId1"/>
  </p:sldMasterIdLst>
  <p:sldIdLst>
    <p:sldId id="256" r:id="rId2"/>
    <p:sldId id="257" r:id="rId3"/>
    <p:sldId id="293" r:id="rId4"/>
    <p:sldId id="283" r:id="rId5"/>
    <p:sldId id="294" r:id="rId6"/>
    <p:sldId id="295" r:id="rId7"/>
    <p:sldId id="296" r:id="rId8"/>
    <p:sldId id="297" r:id="rId9"/>
    <p:sldId id="302" r:id="rId10"/>
    <p:sldId id="298" r:id="rId11"/>
    <p:sldId id="299" r:id="rId12"/>
    <p:sldId id="300" r:id="rId13"/>
    <p:sldId id="301" r:id="rId14"/>
    <p:sldId id="275" r:id="rId15"/>
  </p:sldIdLst>
  <p:sldSz cx="12192000" cy="6858000"/>
  <p:notesSz cx="6797675" cy="99250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9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os\Documents\RGF%202021\Nova%20pasta\Dados%202%20semestr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Documentos\Documents\RGF%202021\Nova%20pasta\Dados%202%20semestr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Documentos\Documents\RGF%202021\Nova%20pasta\Dados%202%20se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dLbls/>
        <c:gapWidth val="199"/>
        <c:axId val="61535360"/>
        <c:axId val="61920384"/>
      </c:barChart>
      <c:catAx>
        <c:axId val="61535360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2021* - o art.</a:t>
                </a:r>
                <a:r>
                  <a:rPr lang="pt-BR" baseline="0"/>
                  <a:t> 8° da</a:t>
                </a:r>
                <a:r>
                  <a:rPr lang="pt-BR"/>
                  <a:t> lei</a:t>
                </a:r>
                <a:r>
                  <a:rPr lang="pt-BR" baseline="0"/>
                  <a:t> complementar 173/2020 proibiu até 31 de dezembro de 2021 conceder, a qualquer título, vantagem, aumento, reajuste ou adequação.</a:t>
                </a:r>
                <a:endParaRPr lang="pt-BR"/>
              </a:p>
            </c:rich>
          </c:tx>
          <c:layout>
            <c:manualLayout>
              <c:xMode val="edge"/>
              <c:yMode val="edge"/>
              <c:x val="7.7866024322717194E-3"/>
              <c:y val="0.9076897689768976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920384"/>
        <c:crosses val="autoZero"/>
        <c:auto val="1"/>
        <c:lblAlgn val="ctr"/>
        <c:lblOffset val="100"/>
      </c:catAx>
      <c:valAx>
        <c:axId val="61920384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% do</a:t>
                </a:r>
                <a:r>
                  <a:rPr lang="pt-BR" baseline="0"/>
                  <a:t> reajuste</a:t>
                </a:r>
                <a:endParaRPr lang="pt-BR"/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53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dLbls/>
        <c:gapWidth val="199"/>
        <c:axId val="64562688"/>
        <c:axId val="64564608"/>
      </c:barChart>
      <c:catAx>
        <c:axId val="64562688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2021* - o art.</a:t>
                </a:r>
                <a:r>
                  <a:rPr lang="pt-BR" baseline="0"/>
                  <a:t> 8° da</a:t>
                </a:r>
                <a:r>
                  <a:rPr lang="pt-BR"/>
                  <a:t> lei</a:t>
                </a:r>
                <a:r>
                  <a:rPr lang="pt-BR" baseline="0"/>
                  <a:t> complementar 173/2020 proibiu até 31 de dezembro de 2021 conceder, a qualquer título, vantagem, aumento, reajuste ou adequação.</a:t>
                </a:r>
                <a:endParaRPr lang="pt-BR"/>
              </a:p>
            </c:rich>
          </c:tx>
          <c:layout>
            <c:manualLayout>
              <c:xMode val="edge"/>
              <c:yMode val="edge"/>
              <c:x val="7.7866024322717185E-3"/>
              <c:y val="0.9076897689768976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564608"/>
        <c:crosses val="autoZero"/>
        <c:auto val="1"/>
        <c:lblAlgn val="ctr"/>
        <c:lblOffset val="100"/>
      </c:catAx>
      <c:valAx>
        <c:axId val="64564608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% do</a:t>
                </a:r>
                <a:r>
                  <a:rPr lang="pt-BR" baseline="0"/>
                  <a:t> reajuste</a:t>
                </a:r>
                <a:endParaRPr lang="pt-BR"/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562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/>
              <a:t>Gráfico Comparativo</a:t>
            </a:r>
          </a:p>
        </c:rich>
      </c:tx>
      <c:layout/>
      <c:spPr>
        <a:noFill/>
        <a:ln>
          <a:noFill/>
        </a:ln>
        <a:effectLst/>
      </c:spPr>
    </c:title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789336969799346"/>
          <c:y val="9.561765361999286E-2"/>
          <c:w val="0.73085628268854064"/>
          <c:h val="0.79644378821473338"/>
        </c:manualLayout>
      </c:layout>
      <c:bar3DChart>
        <c:barDir val="col"/>
        <c:grouping val="standard"/>
        <c:varyColors val="1"/>
        <c:ser>
          <c:idx val="0"/>
          <c:order val="0"/>
          <c:spPr>
            <a:solidFill>
              <a:schemeClr val="accent4">
                <a:lumMod val="75000"/>
              </a:schemeClr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dPt>
            <c:idx val="1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AA-475F-8492-766E3713DEB4}"/>
              </c:ext>
            </c:extLst>
          </c:dPt>
          <c:dPt>
            <c:idx val="2"/>
            <c:spPr>
              <a:solidFill>
                <a:srgbClr val="0020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AA-475F-8492-766E3713DE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mde_saude_fundeb!$E$2:$E$4</c:f>
              <c:strCache>
                <c:ptCount val="3"/>
                <c:pt idx="0">
                  <c:v>Receita de Impostos</c:v>
                </c:pt>
                <c:pt idx="1">
                  <c:v>Valor aplicado</c:v>
                </c:pt>
                <c:pt idx="2">
                  <c:v>Valor do Limite</c:v>
                </c:pt>
              </c:strCache>
            </c:strRef>
          </c:cat>
          <c:val>
            <c:numRef>
              <c:f>mde_saude_fundeb!$F$2:$F$4</c:f>
              <c:numCache>
                <c:formatCode>_-* #,##0.00_-;\-* #,##0.00_-;_-* "-"??_-;_-@_-</c:formatCode>
                <c:ptCount val="3"/>
                <c:pt idx="0">
                  <c:v>142691837.22999999</c:v>
                </c:pt>
                <c:pt idx="1">
                  <c:v>46995172.110000007</c:v>
                </c:pt>
                <c:pt idx="2">
                  <c:v>35672959.307499997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5AA-475F-8492-766E3713DEB4}"/>
            </c:ext>
          </c:extLst>
        </c:ser>
        <c:ser>
          <c:idx val="1"/>
          <c:order val="1"/>
          <c:spPr>
            <a:solidFill>
              <a:schemeClr val="accent2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dPt>
            <c:idx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5AA-475F-8492-766E3713DEB4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7-05AA-475F-8492-766E3713DEB4}"/>
              </c:ext>
            </c:extLst>
          </c:dPt>
          <c:dPt>
            <c:idx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8-05AA-475F-8492-766E3713DEB4}"/>
              </c:ext>
            </c:extLst>
          </c:dPt>
          <c:cat>
            <c:strRef>
              <c:f>mde_saude_fundeb!$E$2:$E$4</c:f>
              <c:strCache>
                <c:ptCount val="3"/>
                <c:pt idx="0">
                  <c:v>Receita de Impostos</c:v>
                </c:pt>
                <c:pt idx="1">
                  <c:v>Valor aplicado</c:v>
                </c:pt>
                <c:pt idx="2">
                  <c:v>Valor do Limite</c:v>
                </c:pt>
              </c:strCache>
            </c:strRef>
          </c:cat>
          <c:val>
            <c:numRef>
              <c:f>mde_saude_fundeb!$G$2:$G$4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0.32934730551019631</c:v>
                </c:pt>
                <c:pt idx="2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05AA-475F-8492-766E3713DEB4}"/>
            </c:ext>
          </c:extLst>
        </c:ser>
        <c:dLbls/>
        <c:gapWidth val="100"/>
        <c:shape val="box"/>
        <c:axId val="65052672"/>
        <c:axId val="65054208"/>
        <c:axId val="4238848"/>
      </c:bar3DChart>
      <c:catAx>
        <c:axId val="65052672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054208"/>
        <c:crosses val="autoZero"/>
        <c:auto val="1"/>
        <c:lblAlgn val="ctr"/>
        <c:lblOffset val="100"/>
      </c:catAx>
      <c:valAx>
        <c:axId val="65054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-;\-* #,##0.00_-;_-* &quot;-&quot;??_-;_-@_-" sourceLinked="1"/>
        <c:tickLblPos val="nextTo"/>
        <c:crossAx val="65052672"/>
        <c:crosses val="autoZero"/>
        <c:crossBetween val="between"/>
      </c:valAx>
      <c:serAx>
        <c:axId val="4238848"/>
        <c:scaling>
          <c:orientation val="minMax"/>
        </c:scaling>
        <c:delete val="1"/>
        <c:axPos val="b"/>
        <c:tickLblPos val="nextTo"/>
        <c:crossAx val="65054208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err="1"/>
              <a:t>Grafico</a:t>
            </a:r>
            <a:r>
              <a:rPr lang="pt-BR" baseline="0" dirty="0"/>
              <a:t> Ilustrativo</a:t>
            </a:r>
            <a:endParaRPr lang="pt-BR" dirty="0"/>
          </a:p>
        </c:rich>
      </c:tx>
      <c:layout/>
      <c:spPr>
        <a:noFill/>
        <a:ln>
          <a:noFill/>
        </a:ln>
        <a:effectLst/>
      </c:spPr>
    </c:title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150619393278995E-2"/>
          <c:y val="8.5531769896162763E-2"/>
          <c:w val="0.94169876121344209"/>
          <c:h val="0.82616818407350501"/>
        </c:manualLayout>
      </c:layout>
      <c:bar3DChart>
        <c:barDir val="col"/>
        <c:grouping val="standard"/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239-47F5-9626-E4DDEFA89FC4}"/>
              </c:ext>
            </c:extLst>
          </c:dPt>
          <c:dPt>
            <c:idx val="1"/>
            <c:spPr>
              <a:solidFill>
                <a:schemeClr val="accent3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239-47F5-9626-E4DDEFA89FC4}"/>
              </c:ext>
            </c:extLst>
          </c:dPt>
          <c:dPt>
            <c:idx val="2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239-47F5-9626-E4DDEFA89FC4}"/>
              </c:ext>
            </c:extLst>
          </c:dPt>
          <c:dLbls>
            <c:dLbl>
              <c:idx val="0"/>
              <c:layout>
                <c:manualLayout>
                  <c:x val="0"/>
                  <c:y val="-2.71853313945411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39-47F5-9626-E4DDEFA89FC4}"/>
                </c:ext>
              </c:extLst>
            </c:dLbl>
            <c:dLbl>
              <c:idx val="1"/>
              <c:layout>
                <c:manualLayout>
                  <c:x val="-1.3250281542399545E-2"/>
                  <c:y val="-3.805946395235759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39-47F5-9626-E4DDEFA89FC4}"/>
                </c:ext>
              </c:extLst>
            </c:dLbl>
            <c:dLbl>
              <c:idx val="2"/>
              <c:layout>
                <c:manualLayout>
                  <c:x val="0"/>
                  <c:y val="-2.718533139454114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39-47F5-9626-E4DDEFA89F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mde_saude_fundeb!$E$12:$E$14</c:f>
              <c:strCache>
                <c:ptCount val="3"/>
                <c:pt idx="0">
                  <c:v>Receitas de aplicação Saúde</c:v>
                </c:pt>
                <c:pt idx="1">
                  <c:v>% Aplicado</c:v>
                </c:pt>
                <c:pt idx="2">
                  <c:v>Valor do Limite</c:v>
                </c:pt>
              </c:strCache>
            </c:strRef>
          </c:cat>
          <c:val>
            <c:numRef>
              <c:f>mde_saude_fundeb!$F$12:$F$14</c:f>
              <c:numCache>
                <c:formatCode>_-* #,##0.00_-;\-* #,##0.00_-;_-* "-"??_-;_-@_-</c:formatCode>
                <c:ptCount val="3"/>
                <c:pt idx="0">
                  <c:v>142668170.10999998</c:v>
                </c:pt>
                <c:pt idx="1">
                  <c:v>33858396.050000004</c:v>
                </c:pt>
                <c:pt idx="2">
                  <c:v>21400225.516500004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239-47F5-9626-E4DDEFA89FC4}"/>
            </c:ext>
          </c:extLst>
        </c:ser>
        <c:dLbls/>
        <c:gapWidth val="100"/>
        <c:shape val="box"/>
        <c:axId val="66155264"/>
        <c:axId val="66156800"/>
        <c:axId val="64201600"/>
      </c:bar3DChart>
      <c:catAx>
        <c:axId val="66155264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156800"/>
        <c:crosses val="autoZero"/>
        <c:auto val="1"/>
        <c:lblAlgn val="ctr"/>
        <c:lblOffset val="100"/>
      </c:catAx>
      <c:valAx>
        <c:axId val="6615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-;\-* #,##0.00_-;_-* &quot;-&quot;??_-;_-@_-" sourceLinked="1"/>
        <c:tickLblPos val="nextTo"/>
        <c:crossAx val="66155264"/>
        <c:crosses val="autoZero"/>
        <c:crossBetween val="between"/>
      </c:valAx>
      <c:serAx>
        <c:axId val="64201600"/>
        <c:scaling>
          <c:orientation val="minMax"/>
        </c:scaling>
        <c:delete val="1"/>
        <c:axPos val="b"/>
        <c:tickLblPos val="nextTo"/>
        <c:crossAx val="66156800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err="1"/>
              <a:t>Grafico</a:t>
            </a:r>
            <a:r>
              <a:rPr lang="pt-BR" baseline="0" dirty="0"/>
              <a:t> Ilustrativo</a:t>
            </a:r>
            <a:endParaRPr lang="pt-BR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chemeClr val="accent1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6C-4520-B4C8-4C6F3DBB0004}"/>
              </c:ext>
            </c:extLst>
          </c:dPt>
          <c:dPt>
            <c:idx val="1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6C-4520-B4C8-4C6F3DBB0004}"/>
              </c:ext>
            </c:extLst>
          </c:dPt>
          <c:dPt>
            <c:idx val="2"/>
            <c:spPr>
              <a:solidFill>
                <a:schemeClr val="accent3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6C-4520-B4C8-4C6F3DBB00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mde_saude_fundeb!$B$31:$B$33</c:f>
              <c:strCache>
                <c:ptCount val="3"/>
                <c:pt idx="0">
                  <c:v>Receitas de aplicação FUNDEB</c:v>
                </c:pt>
                <c:pt idx="1">
                  <c:v>Mínimo de 70% - Profissionais da EB</c:v>
                </c:pt>
                <c:pt idx="2">
                  <c:v>Outras despesas</c:v>
                </c:pt>
              </c:strCache>
            </c:strRef>
          </c:cat>
          <c:val>
            <c:numRef>
              <c:f>mde_saude_fundeb!$C$31:$C$33</c:f>
              <c:numCache>
                <c:formatCode>_-* #,##0.00_-;\-* #,##0.00_-;_-* "-"??_-;_-@_-</c:formatCode>
                <c:ptCount val="3"/>
                <c:pt idx="0">
                  <c:v>37010504.800000012</c:v>
                </c:pt>
                <c:pt idx="1">
                  <c:v>35730657.920000002</c:v>
                </c:pt>
                <c:pt idx="2">
                  <c:v>818154.33000000007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86C-4520-B4C8-4C6F3DBB0004}"/>
            </c:ext>
          </c:extLst>
        </c:ser>
        <c:dLbls>
          <c:showVal val="1"/>
        </c:dLbls>
        <c:gapWidth val="65"/>
        <c:axId val="64558976"/>
        <c:axId val="64560512"/>
      </c:barChart>
      <c:catAx>
        <c:axId val="645589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560512"/>
        <c:crosses val="autoZero"/>
        <c:auto val="1"/>
        <c:lblAlgn val="ctr"/>
        <c:lblOffset val="100"/>
      </c:catAx>
      <c:valAx>
        <c:axId val="645605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,##0.00_-;\-* #,##0.00_-;_-* &quot;-&quot;??_-;_-@_-" sourceLinked="1"/>
        <c:majorTickMark val="none"/>
        <c:tickLblPos val="nextTo"/>
        <c:crossAx val="6455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61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85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0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147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26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50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05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34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31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12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16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55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D0461F72-A27E-48C5-A99A-B5EEDA7456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5E9852-1C11-400D-BB56-482ACBF90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612" y="5748249"/>
            <a:ext cx="9144000" cy="448267"/>
          </a:xfrm>
        </p:spPr>
        <p:txBody>
          <a:bodyPr>
            <a:normAutofit fontScale="90000"/>
          </a:bodyPr>
          <a:lstStyle/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2021 - 2024</a:t>
            </a:r>
            <a:b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Prefeito Lucas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Centenaro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Foroni</a:t>
            </a:r>
          </a:p>
        </p:txBody>
      </p:sp>
      <p:pic>
        <p:nvPicPr>
          <p:cNvPr id="6" name="Imagem 5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E59EAFEB-7D43-47A1-A094-D10186873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7741" y="643467"/>
            <a:ext cx="7959144" cy="1979749"/>
          </a:xfrm>
          <a:custGeom>
            <a:avLst/>
            <a:gdLst/>
            <a:ahLst/>
            <a:cxnLst/>
            <a:rect l="l" t="t" r="r" b="b"/>
            <a:pathLst>
              <a:path w="9143998" h="2473607">
                <a:moveTo>
                  <a:pt x="64634" y="0"/>
                </a:moveTo>
                <a:lnTo>
                  <a:pt x="9079363" y="0"/>
                </a:lnTo>
                <a:cubicBezTo>
                  <a:pt x="9115060" y="0"/>
                  <a:pt x="9143998" y="28938"/>
                  <a:pt x="9143998" y="64635"/>
                </a:cubicBezTo>
                <a:lnTo>
                  <a:pt x="9143998" y="2408972"/>
                </a:lnTo>
                <a:cubicBezTo>
                  <a:pt x="9143998" y="2444669"/>
                  <a:pt x="9115060" y="2473607"/>
                  <a:pt x="9079363" y="2473607"/>
                </a:cubicBezTo>
                <a:lnTo>
                  <a:pt x="64634" y="2473607"/>
                </a:lnTo>
                <a:cubicBezTo>
                  <a:pt x="46786" y="2473607"/>
                  <a:pt x="30627" y="2466373"/>
                  <a:pt x="18930" y="2454676"/>
                </a:cubicBezTo>
                <a:lnTo>
                  <a:pt x="0" y="2408974"/>
                </a:lnTo>
                <a:lnTo>
                  <a:pt x="0" y="64633"/>
                </a:lnTo>
                <a:lnTo>
                  <a:pt x="18930" y="18931"/>
                </a:lnTo>
                <a:cubicBezTo>
                  <a:pt x="30627" y="7235"/>
                  <a:pt x="46786" y="0"/>
                  <a:pt x="64634" y="0"/>
                </a:cubicBezTo>
                <a:close/>
              </a:path>
            </a:pathLst>
          </a:cu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xmlns="" id="{DF382E8D-312B-4792-A211-0BDE37F6F5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65562" y="262321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xmlns="" id="{036F9B07-02BE-4BD5-BA9D-E91B8A456B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38539" y="361268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2589188" y="3283975"/>
            <a:ext cx="7211633" cy="117480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/>
              <a:t>RELATÓRIO DE GESTÃO FISCAL</a:t>
            </a:r>
          </a:p>
          <a:p>
            <a:pPr algn="ctr"/>
            <a:r>
              <a:rPr lang="pt-BR" b="1" dirty="0"/>
              <a:t>2º SEMESTRE/2021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0371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-107956" y="274517"/>
            <a:ext cx="82784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>
              <a:defRPr/>
            </a:pPr>
            <a:r>
              <a:rPr lang="pt-BR" sz="2000" b="1" dirty="0">
                <a:latin typeface="Arial Unicode MS"/>
              </a:rPr>
              <a:t>APLICAÇOES CONSTITUCIONAIS</a:t>
            </a:r>
          </a:p>
          <a:p>
            <a:pPr algn="ctr" fontAlgn="b">
              <a:defRPr/>
            </a:pPr>
            <a:r>
              <a:rPr lang="pt-BR" sz="2000" b="1" dirty="0">
                <a:latin typeface="Arial Unicode MS"/>
              </a:rPr>
              <a:t> MANUTENÇÃO E DESENVOLVIMENTO DO ENSINO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6231728"/>
              </p:ext>
            </p:extLst>
          </p:nvPr>
        </p:nvGraphicFramePr>
        <p:xfrm>
          <a:off x="399246" y="1609999"/>
          <a:ext cx="7637172" cy="3963793"/>
        </p:xfrm>
        <a:graphic>
          <a:graphicData uri="http://schemas.openxmlformats.org/drawingml/2006/table">
            <a:tbl>
              <a:tblPr/>
              <a:tblGrid>
                <a:gridCol w="436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09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4426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 Receitas</a:t>
                      </a:r>
                      <a:r>
                        <a:rPr lang="pt-BR" sz="2800" b="1" i="0" u="none" strike="noStrike" baseline="0" dirty="0">
                          <a:latin typeface="Arial Unicode MS"/>
                        </a:rPr>
                        <a:t> de Impostos</a:t>
                      </a:r>
                      <a:endParaRPr lang="pt-BR" sz="28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142.691.837,23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 Valor a Aplicar </a:t>
                      </a:r>
                      <a:r>
                        <a:rPr lang="pt-BR" sz="2800" b="1" i="0" u="none" strike="noStrike" dirty="0">
                          <a:solidFill>
                            <a:srgbClr val="0000FF"/>
                          </a:solidFill>
                          <a:latin typeface="Arial Unicode MS"/>
                        </a:rPr>
                        <a:t>(25%)</a:t>
                      </a:r>
                      <a:endParaRPr lang="pt-BR" sz="28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35.672.959,31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499">
                <a:tc>
                  <a:txBody>
                    <a:bodyPr/>
                    <a:lstStyle/>
                    <a:p>
                      <a:pPr algn="l" fontAlgn="b"/>
                      <a:endParaRPr lang="pt-BR" sz="3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1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 Unicode MS"/>
                        </a:rPr>
                        <a:t>Aplicação/Despesas  MDE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46.995.172,11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8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 Unicode MS"/>
                        </a:rPr>
                        <a:t> % Aplicado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32,93%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499">
                <a:tc>
                  <a:txBody>
                    <a:bodyPr/>
                    <a:lstStyle/>
                    <a:p>
                      <a:pPr algn="l" fontAlgn="b"/>
                      <a:endParaRPr lang="pt-BR" sz="28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1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229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 % Aplicado a maior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Valor aplicado a maior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11.322.212,80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12353887"/>
              </p:ext>
            </p:extLst>
          </p:nvPr>
        </p:nvGraphicFramePr>
        <p:xfrm>
          <a:off x="8049296" y="1519707"/>
          <a:ext cx="3883624" cy="4327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2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-107956" y="274517"/>
            <a:ext cx="82784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>
              <a:defRPr/>
            </a:pPr>
            <a:r>
              <a:rPr lang="pt-BR" sz="2000" b="1" dirty="0">
                <a:latin typeface="Arial Unicode MS"/>
              </a:rPr>
              <a:t>APLICAÇOES CONSTITUCIONAIS</a:t>
            </a:r>
          </a:p>
          <a:p>
            <a:pPr algn="ctr" fontAlgn="b">
              <a:defRPr/>
            </a:pPr>
            <a:r>
              <a:rPr lang="pt-BR" sz="2000" b="1" dirty="0">
                <a:latin typeface="Arial Unicode MS"/>
              </a:rPr>
              <a:t> EM SERVIÇOS DE SAUDE 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8823483"/>
              </p:ext>
            </p:extLst>
          </p:nvPr>
        </p:nvGraphicFramePr>
        <p:xfrm>
          <a:off x="7585656" y="982403"/>
          <a:ext cx="4792351" cy="4671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8074827"/>
              </p:ext>
            </p:extLst>
          </p:nvPr>
        </p:nvGraphicFramePr>
        <p:xfrm>
          <a:off x="251718" y="1404914"/>
          <a:ext cx="7295302" cy="3961014"/>
        </p:xfrm>
        <a:graphic>
          <a:graphicData uri="http://schemas.openxmlformats.org/drawingml/2006/table">
            <a:tbl>
              <a:tblPr/>
              <a:tblGrid>
                <a:gridCol w="4719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5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4426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 Receitas Aplicação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142.668.170,11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 Valor a Aplicar </a:t>
                      </a:r>
                      <a:r>
                        <a:rPr lang="pt-BR" sz="2800" b="1" i="0" u="none" strike="noStrike" dirty="0">
                          <a:solidFill>
                            <a:srgbClr val="0000FF"/>
                          </a:solidFill>
                          <a:latin typeface="Arial Unicode MS"/>
                        </a:rPr>
                        <a:t>(15%)</a:t>
                      </a:r>
                      <a:endParaRPr lang="pt-BR" sz="28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21.400.225,52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499">
                <a:tc>
                  <a:txBody>
                    <a:bodyPr/>
                    <a:lstStyle/>
                    <a:p>
                      <a:pPr algn="l" fontAlgn="b"/>
                      <a:endParaRPr lang="pt-BR" sz="3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 Unicode MS"/>
                        </a:rPr>
                        <a:t>Aplicação/Despesas  Saúde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33.858.396,05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8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 Unicode MS"/>
                        </a:rPr>
                        <a:t> % Aplicado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499">
                <a:tc>
                  <a:txBody>
                    <a:bodyPr/>
                    <a:lstStyle/>
                    <a:p>
                      <a:pPr algn="l" fontAlgn="b"/>
                      <a:endParaRPr lang="pt-BR" sz="28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1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229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 % Aplicado a maior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Valor aplicado a maior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12.458.170,53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5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769686" y="349216"/>
            <a:ext cx="53639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>
              <a:defRPr/>
            </a:pPr>
            <a:r>
              <a:rPr lang="pt-BR" sz="2800" b="1" dirty="0">
                <a:latin typeface="Arial Unicode MS"/>
              </a:rPr>
              <a:t>PERCENTUAL DE APLICAÇÃO</a:t>
            </a:r>
          </a:p>
          <a:p>
            <a:pPr algn="ctr" fontAlgn="b">
              <a:defRPr/>
            </a:pPr>
            <a:r>
              <a:rPr lang="pt-BR" sz="2800" b="1" dirty="0">
                <a:latin typeface="Arial Unicode MS"/>
              </a:rPr>
              <a:t>-  FUNDEB -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2593299"/>
              </p:ext>
            </p:extLst>
          </p:nvPr>
        </p:nvGraphicFramePr>
        <p:xfrm>
          <a:off x="321973" y="1519848"/>
          <a:ext cx="7199290" cy="4033675"/>
        </p:xfrm>
        <a:graphic>
          <a:graphicData uri="http://schemas.openxmlformats.org/drawingml/2006/table">
            <a:tbl>
              <a:tblPr/>
              <a:tblGrid>
                <a:gridCol w="4634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4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4426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 Receitas </a:t>
                      </a:r>
                      <a:r>
                        <a:rPr lang="pt-BR" sz="2800" b="1" i="0" u="none" strike="noStrike" dirty="0" err="1">
                          <a:latin typeface="Arial Unicode MS"/>
                        </a:rPr>
                        <a:t>Fundeb</a:t>
                      </a:r>
                      <a:endParaRPr lang="pt-BR" sz="28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37.010.504,80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499">
                <a:tc>
                  <a:txBody>
                    <a:bodyPr/>
                    <a:lstStyle/>
                    <a:p>
                      <a:pPr algn="l" fontAlgn="b"/>
                      <a:endParaRPr lang="pt-BR" sz="3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Despesas/Aplicação</a:t>
                      </a:r>
                      <a:r>
                        <a:rPr lang="pt-BR" sz="2800" b="1" i="0" u="none" strike="noStrike" baseline="0" dirty="0">
                          <a:latin typeface="Arial Unicode MS"/>
                        </a:rPr>
                        <a:t> 70%</a:t>
                      </a:r>
                      <a:endParaRPr lang="pt-BR" sz="28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35.730.657,92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8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Despesas/Aplicação</a:t>
                      </a:r>
                      <a:r>
                        <a:rPr lang="pt-BR" sz="2800" b="1" i="0" u="none" strike="noStrike" baseline="0" dirty="0">
                          <a:latin typeface="Arial Unicode MS"/>
                        </a:rPr>
                        <a:t> 30%</a:t>
                      </a:r>
                      <a:endParaRPr lang="pt-BR" sz="28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818.154,33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1499">
                <a:tc>
                  <a:txBody>
                    <a:bodyPr/>
                    <a:lstStyle/>
                    <a:p>
                      <a:pPr algn="l" fontAlgn="b"/>
                      <a:endParaRPr lang="pt-BR" sz="28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1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229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latin typeface="Arial Unicode MS"/>
                        </a:rPr>
                        <a:t> % Aplicado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1894242"/>
              </p:ext>
            </p:extLst>
          </p:nvPr>
        </p:nvGraphicFramePr>
        <p:xfrm>
          <a:off x="7620000" y="1303322"/>
          <a:ext cx="4572000" cy="429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4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590088" y="452246"/>
            <a:ext cx="8324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>
              <a:defRPr/>
            </a:pPr>
            <a:r>
              <a:rPr lang="pt-BR" sz="2800" b="1" dirty="0">
                <a:latin typeface="Arial Unicode MS"/>
              </a:rPr>
              <a:t>REPASSES PARA EXECUÇAO ORÇAMENTARIA</a:t>
            </a:r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7C761E66-A2DA-464D-B757-B38FBE6E9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8709327"/>
              </p:ext>
            </p:extLst>
          </p:nvPr>
        </p:nvGraphicFramePr>
        <p:xfrm>
          <a:off x="878184" y="1034606"/>
          <a:ext cx="9870391" cy="5581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4437">
                  <a:extLst>
                    <a:ext uri="{9D8B030D-6E8A-4147-A177-3AD203B41FA5}">
                      <a16:colId xmlns:a16="http://schemas.microsoft.com/office/drawing/2014/main" xmlns="" val="2287597741"/>
                    </a:ext>
                  </a:extLst>
                </a:gridCol>
                <a:gridCol w="2077977">
                  <a:extLst>
                    <a:ext uri="{9D8B030D-6E8A-4147-A177-3AD203B41FA5}">
                      <a16:colId xmlns:a16="http://schemas.microsoft.com/office/drawing/2014/main" xmlns="" val="3906058010"/>
                    </a:ext>
                  </a:extLst>
                </a:gridCol>
                <a:gridCol w="2077977">
                  <a:extLst>
                    <a:ext uri="{9D8B030D-6E8A-4147-A177-3AD203B41FA5}">
                      <a16:colId xmlns:a16="http://schemas.microsoft.com/office/drawing/2014/main" xmlns="" val="2543490184"/>
                    </a:ext>
                  </a:extLst>
                </a:gridCol>
              </a:tblGrid>
              <a:tr h="295275">
                <a:tc gridSpan="3"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48172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No Semestre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No Exercício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5767229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FUNDO MUNICIPAL DE SAÚDE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>
                          <a:effectLst/>
                        </a:rPr>
                        <a:t>  22.005.075,76 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>
                          <a:effectLst/>
                        </a:rPr>
                        <a:t>  34.491.066,48 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59788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FUNDO MUNICIPAL DE ASSISTÊNCIA SOCIAL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     3.408.776,63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>
                          <a:effectLst/>
                        </a:rPr>
                        <a:t>     5.560.179,23 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0092179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FUNDAÇÃO DE CULTURA, ESPORTE E LAZER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>
                          <a:effectLst/>
                        </a:rPr>
                        <a:t>     1.105.508,60 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     1.483.482,63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2145035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FUNDAÇÃO MUNICIPAL OACIR VIDAL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>
                          <a:effectLst/>
                        </a:rPr>
                        <a:t>                           -   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                           -  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2248297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DUODÊCIMO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     5.354.509,41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     8.271.176,06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7160807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>
                          <a:effectLst/>
                        </a:rPr>
                        <a:t>INST. DE PREVIDÊNCIA SOCIAL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     1.768.333,24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     2.901.355,24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9876701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FUNDO MUNICIPAL DOS DIREITOS DIFUSOS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                           -  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                           -  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1414395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>
                          <a:effectLst/>
                        </a:rPr>
                        <a:t>TOTAL REPASSES CONCEDIDOS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>
                          <a:effectLst/>
                        </a:rPr>
                        <a:t>  33.642.203,64 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1" u="none" strike="noStrike" dirty="0">
                          <a:effectLst/>
                        </a:rPr>
                        <a:t>  52.707.259,64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71038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00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0A194592-BE77-4365-8CE0-F3A4C9F0D0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5" name="Title Placeholder 1"/>
          <p:cNvSpPr txBox="1">
            <a:spLocks noGrp="1"/>
          </p:cNvSpPr>
          <p:nvPr>
            <p:ph type="title"/>
          </p:nvPr>
        </p:nvSpPr>
        <p:spPr>
          <a:xfrm>
            <a:off x="3527136" y="955859"/>
            <a:ext cx="5048517" cy="9565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dirty="0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</a:rPr>
              <a:t>2º SEMESTRE/2021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3478815" y="3189249"/>
            <a:ext cx="5048517" cy="21856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1" i="0" u="none" strike="noStrike" kern="1200" cap="all" spc="-1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MUITO OBRIGADO!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2800" b="1" dirty="0" err="1" smtClean="0">
                <a:solidFill>
                  <a:srgbClr val="002060"/>
                </a:solidFill>
                <a:latin typeface="Arial Narrow" pitchFamily="34" charset="0"/>
              </a:rPr>
              <a:t>EdILSON</a:t>
            </a:r>
            <a:r>
              <a:rPr lang="pt-BR" sz="2800" b="1" dirty="0" smtClean="0">
                <a:solidFill>
                  <a:srgbClr val="002060"/>
                </a:solidFill>
                <a:latin typeface="Arial Narrow" pitchFamily="34" charset="0"/>
              </a:rPr>
              <a:t> NANTES TAGARA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1" i="0" u="none" strike="noStrike" kern="1200" cap="all" spc="-1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SEC</a:t>
            </a:r>
            <a:r>
              <a:rPr lang="pt-BR" sz="2800" b="1" baseline="0" dirty="0" smtClean="0">
                <a:solidFill>
                  <a:srgbClr val="002060"/>
                </a:solidFill>
                <a:latin typeface="Arial Narrow" pitchFamily="34" charset="0"/>
              </a:rPr>
              <a:t>R.</a:t>
            </a:r>
            <a:r>
              <a:rPr lang="pt-BR" sz="2800" b="1" dirty="0" smtClean="0">
                <a:solidFill>
                  <a:srgbClr val="002060"/>
                </a:solidFill>
                <a:latin typeface="Arial Narrow" pitchFamily="34" charset="0"/>
              </a:rPr>
              <a:t> MUN. DE PLANEJAMENTO, FINANÇAS E CONTROLE</a:t>
            </a:r>
            <a:endParaRPr kumimoji="0" lang="pt-BR" sz="2800" b="1" i="0" u="none" strike="noStrike" kern="1200" cap="all" spc="-10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270917" y="5564459"/>
            <a:ext cx="3751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financas@riobrilhante.ms.gov.br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1104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xmlns="" id="{C9D86620-5980-44A4-9A5C-D827E500E9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49293114"/>
              </p:ext>
            </p:extLst>
          </p:nvPr>
        </p:nvGraphicFramePr>
        <p:xfrm>
          <a:off x="-69095" y="887411"/>
          <a:ext cx="12192000" cy="473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9CD8A5A3-9301-4C30-9A3B-37C386D4B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Relatório de Gestão Fiscal</a:t>
            </a:r>
          </a:p>
        </p:txBody>
      </p:sp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082084" y="3985088"/>
            <a:ext cx="87318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solidFill>
                  <a:srgbClr val="000000"/>
                </a:solidFill>
                <a:latin typeface="Open Sans"/>
              </a:rPr>
              <a:t>objetiva o controle, o monitoramento e a publicidade do cumprimento dos limites estabelecidos pela LRF;</a:t>
            </a:r>
            <a:endParaRPr lang="pt-BR" sz="3200" dirty="0"/>
          </a:p>
        </p:txBody>
      </p:sp>
      <p:sp>
        <p:nvSpPr>
          <p:cNvPr id="3" name="Seta para a direita listrada 2"/>
          <p:cNvSpPr/>
          <p:nvPr/>
        </p:nvSpPr>
        <p:spPr>
          <a:xfrm>
            <a:off x="884156" y="1609860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082084" y="1437416"/>
            <a:ext cx="825965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solidFill>
                  <a:srgbClr val="000000"/>
                </a:solidFill>
                <a:latin typeface="Open Sans"/>
              </a:rPr>
              <a:t>é um dos instrumentos de Transparência da Gestão Fiscal criados pela Lei de Responsabilidade Fiscal (LRF) – LC 101/2000.</a:t>
            </a:r>
          </a:p>
        </p:txBody>
      </p:sp>
      <p:sp>
        <p:nvSpPr>
          <p:cNvPr id="8" name="Seta para a direita listrada 7"/>
          <p:cNvSpPr/>
          <p:nvPr/>
        </p:nvSpPr>
        <p:spPr>
          <a:xfrm>
            <a:off x="884156" y="4139634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1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xmlns="" id="{C9D86620-5980-44A4-9A5C-D827E500E9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94430418"/>
              </p:ext>
            </p:extLst>
          </p:nvPr>
        </p:nvGraphicFramePr>
        <p:xfrm>
          <a:off x="-69095" y="810137"/>
          <a:ext cx="12192000" cy="473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9CD8A5A3-9301-4C30-9A3B-37C386D4B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41" y="588002"/>
            <a:ext cx="5318975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 Municipal</a:t>
            </a:r>
          </a:p>
        </p:txBody>
      </p:sp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7014694" y="2397382"/>
            <a:ext cx="46842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solidFill>
                  <a:srgbClr val="000000"/>
                </a:solidFill>
                <a:latin typeface="Open Sans"/>
              </a:rPr>
              <a:t>Metas</a:t>
            </a:r>
          </a:p>
          <a:p>
            <a:pPr algn="just"/>
            <a:r>
              <a:rPr lang="pt-BR" sz="3200" dirty="0">
                <a:solidFill>
                  <a:srgbClr val="000000"/>
                </a:solidFill>
                <a:latin typeface="Open Sans"/>
              </a:rPr>
              <a:t>Limites</a:t>
            </a:r>
          </a:p>
          <a:p>
            <a:pPr algn="just"/>
            <a:r>
              <a:rPr lang="pt-BR" sz="3200" dirty="0">
                <a:solidFill>
                  <a:srgbClr val="000000"/>
                </a:solidFill>
                <a:latin typeface="Open Sans"/>
              </a:rPr>
              <a:t>Condicionais</a:t>
            </a:r>
          </a:p>
        </p:txBody>
      </p:sp>
      <p:cxnSp>
        <p:nvCxnSpPr>
          <p:cNvPr id="7" name="Conector angulado 6"/>
          <p:cNvCxnSpPr/>
          <p:nvPr/>
        </p:nvCxnSpPr>
        <p:spPr>
          <a:xfrm>
            <a:off x="5177306" y="1230985"/>
            <a:ext cx="1764406" cy="1365160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do 11"/>
          <p:cNvCxnSpPr/>
          <p:nvPr/>
        </p:nvCxnSpPr>
        <p:spPr>
          <a:xfrm>
            <a:off x="5177306" y="2397382"/>
            <a:ext cx="1764406" cy="1365160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/>
          <p:nvPr/>
        </p:nvCxnSpPr>
        <p:spPr>
          <a:xfrm>
            <a:off x="5213797" y="1817052"/>
            <a:ext cx="1764406" cy="1365160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0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71054" y="282374"/>
            <a:ext cx="10466141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3600" b="1" u="sng" dirty="0">
                <a:cs typeface="Times New Roman" pitchFamily="18" charset="0"/>
              </a:rPr>
              <a:t>Lei de Responsabilidade Fiscal</a:t>
            </a:r>
            <a:r>
              <a:rPr lang="pt-BR" sz="3600" b="1" u="sng" dirty="0"/>
              <a:t> 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703317" y="1145354"/>
            <a:ext cx="1060433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Art. 48 -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instrumentos de transparência da gestão fiscal, aos quais será dada ampla divulgação, inclusive em meios eletrônicos de acesso público: os planos, orçamentos e leis de diretrizes orçamentárias; as prestações de contas e o respectivo parecer prévio; o Relatório Resumido da Execução Orçamentária e o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de Gestão Fiscal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e as versões simplificadas desses documentos.</a:t>
            </a: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</a:p>
          <a:p>
            <a:pPr lvl="0" indent="3397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§</a:t>
            </a: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1º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transparência será assegurada também mediante:</a:t>
            </a:r>
            <a:endParaRPr lang="pt-B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3397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transparência será assegurada também mediante incentivo à participação popular e realização de audiências públicas, durante os processos de elaboração e de discussão dos planos, lei de diretrizes orçamentárias e orçamentos.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defRPr/>
            </a:pPr>
            <a:endParaRPr lang="pt-BR" sz="2000" b="1" dirty="0">
              <a:solidFill>
                <a:srgbClr val="00206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Art. 63. É facultado aos Municípios com população inferior a cinquenta mil habitantes optar por:</a:t>
            </a:r>
          </a:p>
          <a:p>
            <a:pPr algn="just"/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- divulgar semestralmente: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pt-BR" sz="20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o Relatório de Gestão Fiscal;</a:t>
            </a:r>
            <a:endParaRPr lang="pt-BR" sz="2000" b="1" u="sng" dirty="0">
              <a:solidFill>
                <a:srgbClr val="002060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3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30443" y="527537"/>
            <a:ext cx="7945437" cy="77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4000" b="1" u="sng" dirty="0">
                <a:cs typeface="Times New Roman" pitchFamily="18" charset="0"/>
              </a:rPr>
              <a:t>ABORDAGENS</a:t>
            </a:r>
            <a:endParaRPr lang="pt-BR" sz="4000" b="1" dirty="0"/>
          </a:p>
        </p:txBody>
      </p:sp>
      <p:sp>
        <p:nvSpPr>
          <p:cNvPr id="8" name="Retângulo 7"/>
          <p:cNvSpPr/>
          <p:nvPr/>
        </p:nvSpPr>
        <p:spPr>
          <a:xfrm>
            <a:off x="1982778" y="1837698"/>
            <a:ext cx="848774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buFont typeface="Wingdings" pitchFamily="2" charset="2"/>
              <a:buNone/>
              <a:defRPr/>
            </a:pPr>
            <a:r>
              <a:rPr lang="pt-BR" sz="2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☛ Comparativo das receitas previstas e arrecadadas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buFont typeface="Wingdings" pitchFamily="2" charset="2"/>
              <a:buNone/>
              <a:defRPr/>
            </a:pPr>
            <a:r>
              <a:rPr lang="pt-BR" sz="2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☛ Execução orçamentaria - Receita Arrecadada x Despesas Liquidadas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buFont typeface="Wingdings" pitchFamily="2" charset="2"/>
              <a:buNone/>
              <a:defRPr/>
            </a:pPr>
            <a:r>
              <a:rPr lang="pt-BR" sz="2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☛ Gastos com Pessoal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defRPr/>
            </a:pPr>
            <a:r>
              <a:rPr lang="pt-BR" sz="2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☛ Índices de Aplicações Constitucionais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defRPr/>
            </a:pPr>
            <a:r>
              <a:rPr lang="pt-BR" sz="2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☛ Repasses concedidos para execução orçamentaria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defRPr/>
            </a:pPr>
            <a:endParaRPr lang="pt-BR" sz="2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defRPr/>
            </a:pPr>
            <a:endParaRPr lang="pt-BR" sz="2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5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2003053"/>
              </p:ext>
            </p:extLst>
          </p:nvPr>
        </p:nvGraphicFramePr>
        <p:xfrm>
          <a:off x="553791" y="991676"/>
          <a:ext cx="10577223" cy="4808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69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59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33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68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41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9680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8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Prevista para o Exercício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2º Semestre/2021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8662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Prevista p o Semestre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Arrecadada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%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86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   - RECEITAS CORRENTES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     172.350.000,00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              86.175.000,00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  </a:t>
                      </a:r>
                    </a:p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109.372.194,51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26,92%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86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   - RECEITAS DE CAPITAL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          8.072.000,00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                 4.036.000,00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           493.717,98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-87,77%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86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   - RECEITAS INTRA-ORÇAMENTÁRIAS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       14.878.000,00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                 7.439.000,00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       8.654.622,87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16,34%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8662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800" b="1" u="none" strike="noStrike" dirty="0">
                          <a:effectLst/>
                        </a:rPr>
                        <a:t>  </a:t>
                      </a:r>
                      <a:r>
                        <a:rPr lang="pt-BR" sz="1800" b="1" u="none" strike="noStrike" baseline="0" dirty="0">
                          <a:effectLst/>
                        </a:rPr>
                        <a:t> </a:t>
                      </a:r>
                      <a:r>
                        <a:rPr lang="pt-BR" sz="1800" b="1" u="none" strike="noStrike" dirty="0">
                          <a:effectLst/>
                        </a:rPr>
                        <a:t>- Receita Total Prevista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     195.300.000,00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              97.650.000,00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  </a:t>
                      </a:r>
                    </a:p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118.520.535,36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9680"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Percentual da receita total - Prevista x Arrecadada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21,37%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800" u="none" strike="noStrike" dirty="0">
                        <a:effectLst/>
                      </a:endParaRPr>
                    </a:p>
                    <a:p>
                      <a:pPr algn="l" fontAlgn="b"/>
                      <a:endParaRPr lang="pt-BR" sz="8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Fonte: Relatório Sistema </a:t>
                      </a:r>
                      <a:r>
                        <a:rPr lang="pt-BR" sz="800" u="none" strike="noStrike" dirty="0" err="1">
                          <a:effectLst/>
                        </a:rPr>
                        <a:t>Betha</a:t>
                      </a:r>
                      <a:r>
                        <a:rPr lang="pt-BR" sz="800" u="none" strike="noStrike" dirty="0">
                          <a:effectLst/>
                        </a:rPr>
                        <a:t> - Comparativo da Receita Orçada com a Arrecadada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Relatório emitido em 18/02/2022 às 11h53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492293" y="253521"/>
            <a:ext cx="7050328" cy="5724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buFont typeface="Wingdings" pitchFamily="2" charset="2"/>
              <a:buNone/>
              <a:defRPr/>
            </a:pPr>
            <a:r>
              <a:rPr lang="pt-BR" sz="24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Comparativo das receitas previstas e arrecadadas</a:t>
            </a:r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0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30164" y="562613"/>
            <a:ext cx="9688871" cy="5271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buFont typeface="Wingdings" pitchFamily="2" charset="2"/>
              <a:buNone/>
              <a:defRPr/>
            </a:pPr>
            <a:r>
              <a:rPr lang="pt-BR" sz="24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Execução orçamentaria - Receita Arrecadada x Despesas Liquidadas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0359537"/>
              </p:ext>
            </p:extLst>
          </p:nvPr>
        </p:nvGraphicFramePr>
        <p:xfrm>
          <a:off x="1581150" y="2127250"/>
          <a:ext cx="8420315" cy="3177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9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18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57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6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3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47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600" b="1" u="none" strike="noStrike" dirty="0">
                          <a:effectLst/>
                        </a:rPr>
                        <a:t>Receita Arrecadada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2600" b="1" u="none" strike="noStrike" dirty="0">
                          <a:effectLst/>
                        </a:rPr>
                        <a:t>Despesas Liquidadas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u="none" strike="noStrike" dirty="0">
                          <a:effectLst/>
                        </a:rPr>
                        <a:t>118.520.535,36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t-BR" sz="1800" b="1" u="none" strike="noStrike" dirty="0">
                          <a:effectLst/>
                        </a:rPr>
                        <a:t>101.075.594,14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u="none" strike="noStrike" dirty="0">
                          <a:effectLst/>
                        </a:rPr>
                        <a:t>Superávit Orçamentário no Semestre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                 </a:t>
                      </a:r>
                      <a:r>
                        <a:rPr lang="pt-BR" sz="2000" b="1" u="none" strike="noStrike" dirty="0">
                          <a:effectLst/>
                        </a:rPr>
                        <a:t>17.444.941,22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endParaRPr lang="pt-BR" sz="800" u="none" strike="noStrike" dirty="0">
                        <a:effectLst/>
                      </a:endParaRPr>
                    </a:p>
                    <a:p>
                      <a:pPr algn="l" fontAlgn="b"/>
                      <a:endParaRPr lang="pt-BR" sz="800" u="none" strike="noStrike" dirty="0">
                        <a:effectLst/>
                      </a:endParaRPr>
                    </a:p>
                    <a:p>
                      <a:pPr algn="l" fontAlgn="b"/>
                      <a:endParaRPr lang="pt-BR" sz="800" u="none" strike="noStrike" dirty="0">
                        <a:effectLst/>
                      </a:endParaRPr>
                    </a:p>
                    <a:p>
                      <a:pPr algn="l" fontAlgn="b"/>
                      <a:endParaRPr lang="pt-BR" sz="8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pt-BR" sz="800" u="none" strike="noStrike" dirty="0">
                          <a:effectLst/>
                        </a:rPr>
                        <a:t>Fonte: Relatório Sistema </a:t>
                      </a:r>
                      <a:r>
                        <a:rPr lang="pt-BR" sz="800" u="none" strike="noStrike" dirty="0" err="1">
                          <a:effectLst/>
                        </a:rPr>
                        <a:t>Betha</a:t>
                      </a:r>
                      <a:r>
                        <a:rPr lang="pt-BR" sz="800" u="none" strike="noStrike" dirty="0">
                          <a:effectLst/>
                        </a:rPr>
                        <a:t> - Comparativo da Receita Orçada com a Arrecadada x Comparativo da despesa liquidada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u="none" strike="noStrike">
                          <a:effectLst/>
                        </a:rPr>
                        <a:t>Relatório emitido em 18/02/2022 às 11h53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1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960485" y="485340"/>
            <a:ext cx="3281668" cy="1076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buFont typeface="Wingdings" pitchFamily="2" charset="2"/>
              <a:buNone/>
              <a:defRPr/>
            </a:pPr>
            <a:r>
              <a:rPr lang="pt-BR" sz="24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Gastos com Pessoal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buFont typeface="Wingdings" pitchFamily="2" charset="2"/>
              <a:buNone/>
              <a:defRPr/>
            </a:pPr>
            <a:r>
              <a:rPr lang="pt-BR" sz="24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Administração Direta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6836933"/>
              </p:ext>
            </p:extLst>
          </p:nvPr>
        </p:nvGraphicFramePr>
        <p:xfrm>
          <a:off x="1679702" y="1893084"/>
          <a:ext cx="7843234" cy="4540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8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8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80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8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31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98981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8573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2000" b="1" u="none" strike="noStrike" dirty="0">
                          <a:effectLst/>
                        </a:rPr>
                        <a:t>RECEITA CORRENTE LÍQUIDA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            193.369.448,75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732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73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2000" b="1" u="none" strike="noStrike" dirty="0">
                          <a:effectLst/>
                        </a:rPr>
                        <a:t>TOTAL DE GASTOS COM PESSOAL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effectLst/>
                        </a:rPr>
                        <a:t>              89.663.741,62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732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573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2000" b="1" u="none" strike="noStrike" dirty="0">
                          <a:effectLst/>
                        </a:rPr>
                        <a:t>PERCENTUAL SOBRE A RCL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46,37%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732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573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LIMITE LEGAL - RCL 54%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    104.419.502,33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573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LIMITE PRUDENCIAL - RCL 51,30%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      99.198.527,21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573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LIMITE DE ALERTA - RCL 48,60%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      93.977.552,09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6115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r" fontAlgn="b"/>
                      <a:endParaRPr lang="pt-BR" sz="900" u="none" strike="noStrike" dirty="0">
                        <a:effectLst/>
                      </a:endParaRPr>
                    </a:p>
                    <a:p>
                      <a:pPr algn="r" fontAlgn="b"/>
                      <a:endParaRPr lang="pt-BR" sz="900" u="none" strike="noStrike" dirty="0">
                        <a:effectLst/>
                      </a:endParaRPr>
                    </a:p>
                    <a:p>
                      <a:pPr algn="r" fontAlgn="b"/>
                      <a:endParaRPr lang="pt-BR" sz="900" u="none" strike="noStrike" dirty="0">
                        <a:effectLst/>
                      </a:endParaRPr>
                    </a:p>
                    <a:p>
                      <a:pPr algn="r" fontAlgn="b"/>
                      <a:r>
                        <a:rPr lang="pt-BR" sz="900" u="none" strike="noStrike" dirty="0">
                          <a:effectLst/>
                        </a:rPr>
                        <a:t>Fonte: Relatório Sistema </a:t>
                      </a:r>
                      <a:r>
                        <a:rPr lang="pt-BR" sz="900" u="none" strike="noStrike" dirty="0" err="1">
                          <a:effectLst/>
                        </a:rPr>
                        <a:t>Betha</a:t>
                      </a:r>
                      <a:r>
                        <a:rPr lang="pt-BR" sz="900" u="none" strike="noStrike" dirty="0">
                          <a:effectLst/>
                        </a:rPr>
                        <a:t> – Demonstrativo da Despesa com</a:t>
                      </a:r>
                      <a:r>
                        <a:rPr lang="pt-BR" sz="900" u="none" strike="noStrike" baseline="0" dirty="0">
                          <a:effectLst/>
                        </a:rPr>
                        <a:t> Pessoal – RGF – Anexo I 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>
                          <a:effectLst/>
                        </a:rPr>
                        <a:t>Relatório emitido em 18/02/2022 às 11h53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115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4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EFAE59C-4299-4C1B-90EF-7FEF990CB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6548" y="6040317"/>
            <a:ext cx="2726357" cy="73734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960485" y="485340"/>
            <a:ext cx="4253087" cy="1076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buFont typeface="Wingdings" pitchFamily="2" charset="2"/>
              <a:buNone/>
              <a:defRPr/>
            </a:pPr>
            <a:r>
              <a:rPr lang="pt-BR" sz="24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Gastos com Pessoal</a:t>
            </a:r>
          </a:p>
          <a:p>
            <a:pPr marL="342900" indent="-342900" algn="ctr">
              <a:lnSpc>
                <a:spcPct val="130000"/>
              </a:lnSpc>
              <a:spcBef>
                <a:spcPct val="20000"/>
              </a:spcBef>
              <a:buClr>
                <a:srgbClr val="FF9966"/>
              </a:buClr>
              <a:buFont typeface="Wingdings" pitchFamily="2" charset="2"/>
              <a:buNone/>
              <a:defRPr/>
            </a:pPr>
            <a:r>
              <a:rPr lang="pt-BR" sz="24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Administração Consolidada</a:t>
            </a:r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1081825" y="6159044"/>
            <a:ext cx="2477036" cy="557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>
                <a:solidFill>
                  <a:srgbClr val="002060"/>
                </a:solidFill>
              </a:rPr>
              <a:t>RELATÓRIO DE GESTÃO FISCAL</a:t>
            </a:r>
          </a:p>
          <a:p>
            <a:pPr algn="ctr"/>
            <a:r>
              <a:rPr lang="pt-BR" sz="1600" b="1">
                <a:solidFill>
                  <a:srgbClr val="002060"/>
                </a:solidFill>
              </a:rPr>
              <a:t>2º SEMESTRE/2021</a:t>
            </a:r>
            <a:endParaRPr lang="en-US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BFC0937-1636-4032-806C-A921896822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6485853"/>
              </p:ext>
            </p:extLst>
          </p:nvPr>
        </p:nvGraphicFramePr>
        <p:xfrm>
          <a:off x="2225781" y="1899138"/>
          <a:ext cx="7722493" cy="3878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854">
                  <a:extLst>
                    <a:ext uri="{9D8B030D-6E8A-4147-A177-3AD203B41FA5}">
                      <a16:colId xmlns:a16="http://schemas.microsoft.com/office/drawing/2014/main" xmlns="" val="1385143362"/>
                    </a:ext>
                  </a:extLst>
                </a:gridCol>
                <a:gridCol w="844854">
                  <a:extLst>
                    <a:ext uri="{9D8B030D-6E8A-4147-A177-3AD203B41FA5}">
                      <a16:colId xmlns:a16="http://schemas.microsoft.com/office/drawing/2014/main" xmlns="" val="1982055863"/>
                    </a:ext>
                  </a:extLst>
                </a:gridCol>
                <a:gridCol w="844854">
                  <a:extLst>
                    <a:ext uri="{9D8B030D-6E8A-4147-A177-3AD203B41FA5}">
                      <a16:colId xmlns:a16="http://schemas.microsoft.com/office/drawing/2014/main" xmlns="" val="2670973355"/>
                    </a:ext>
                  </a:extLst>
                </a:gridCol>
                <a:gridCol w="844854">
                  <a:extLst>
                    <a:ext uri="{9D8B030D-6E8A-4147-A177-3AD203B41FA5}">
                      <a16:colId xmlns:a16="http://schemas.microsoft.com/office/drawing/2014/main" xmlns="" val="4093537940"/>
                    </a:ext>
                  </a:extLst>
                </a:gridCol>
                <a:gridCol w="844854">
                  <a:extLst>
                    <a:ext uri="{9D8B030D-6E8A-4147-A177-3AD203B41FA5}">
                      <a16:colId xmlns:a16="http://schemas.microsoft.com/office/drawing/2014/main" xmlns="" val="3971631288"/>
                    </a:ext>
                  </a:extLst>
                </a:gridCol>
                <a:gridCol w="554435">
                  <a:extLst>
                    <a:ext uri="{9D8B030D-6E8A-4147-A177-3AD203B41FA5}">
                      <a16:colId xmlns:a16="http://schemas.microsoft.com/office/drawing/2014/main" xmlns="" val="2726061276"/>
                    </a:ext>
                  </a:extLst>
                </a:gridCol>
                <a:gridCol w="2943788">
                  <a:extLst>
                    <a:ext uri="{9D8B030D-6E8A-4147-A177-3AD203B41FA5}">
                      <a16:colId xmlns:a16="http://schemas.microsoft.com/office/drawing/2014/main" xmlns="" val="1118799831"/>
                    </a:ext>
                  </a:extLst>
                </a:gridCol>
              </a:tblGrid>
              <a:tr h="338675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RECEITA CORRENTE LÍQUIDA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         193.369.448,75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61648012"/>
                  </a:ext>
                </a:extLst>
              </a:tr>
              <a:tr h="338675"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27086725"/>
                  </a:ext>
                </a:extLst>
              </a:tr>
              <a:tr h="338675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TOTAL DE GASTOS COM PESSOAL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           93.488.290,62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57384208"/>
                  </a:ext>
                </a:extLst>
              </a:tr>
              <a:tr h="338675"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13462676"/>
                  </a:ext>
                </a:extLst>
              </a:tr>
              <a:tr h="338675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PERCENTUAL SOBRE A RCL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48,35%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43263704"/>
                  </a:ext>
                </a:extLst>
              </a:tr>
              <a:tr h="338675"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69107594"/>
                  </a:ext>
                </a:extLst>
              </a:tr>
              <a:tr h="338675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LIMITE LEGAL - RCL 60%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    116.021.669,25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5432429"/>
                  </a:ext>
                </a:extLst>
              </a:tr>
              <a:tr h="338675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LIMITE PRUDENCIAL - RCL 57,00%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           110.220.585,79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76518659"/>
                  </a:ext>
                </a:extLst>
              </a:tr>
              <a:tr h="338675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LIMITE DE ALERTA - RCL 54,00%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           104.419.502,33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0183057"/>
                  </a:ext>
                </a:extLst>
              </a:tr>
              <a:tr h="211672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r" fontAlgn="b"/>
                      <a:endParaRPr lang="pt-BR" sz="800" u="none" strike="noStrike" dirty="0">
                        <a:effectLst/>
                      </a:endParaRPr>
                    </a:p>
                    <a:p>
                      <a:pPr algn="r" fontAlgn="b"/>
                      <a:endParaRPr lang="pt-BR" sz="800" u="none" strike="noStrike" dirty="0">
                        <a:effectLst/>
                      </a:endParaRPr>
                    </a:p>
                    <a:p>
                      <a:pPr algn="r" fontAlgn="b"/>
                      <a:r>
                        <a:rPr lang="pt-BR" sz="800" u="none" strike="noStrike" dirty="0">
                          <a:effectLst/>
                        </a:rPr>
                        <a:t>Fonte: Relatório Sistema </a:t>
                      </a:r>
                      <a:r>
                        <a:rPr lang="pt-BR" sz="800" u="none" strike="noStrike" dirty="0" err="1">
                          <a:effectLst/>
                        </a:rPr>
                        <a:t>Betha</a:t>
                      </a:r>
                      <a:r>
                        <a:rPr lang="pt-BR" sz="800" u="none" strike="noStrike" dirty="0">
                          <a:effectLst/>
                        </a:rPr>
                        <a:t> – Demonstrativo da Despesa com</a:t>
                      </a:r>
                      <a:r>
                        <a:rPr lang="pt-BR" sz="800" u="none" strike="noStrike" baseline="0" dirty="0">
                          <a:effectLst/>
                        </a:rPr>
                        <a:t> Pessoal – RGF – Anexo I 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>
                          <a:effectLst/>
                        </a:rPr>
                        <a:t>Relatório emitido em 18/02/2022 às 11h53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7502434"/>
                  </a:ext>
                </a:extLst>
              </a:tr>
              <a:tr h="211672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01482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92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893</Words>
  <Application>Microsoft Office PowerPoint</Application>
  <PresentationFormat>Personalizar</PresentationFormat>
  <Paragraphs>222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ShapesVTI</vt:lpstr>
      <vt:lpstr>Gestão 2021 - 2024 Prefeito Lucas Centenaro Foroni</vt:lpstr>
      <vt:lpstr>Relatório de Gestão Fiscal</vt:lpstr>
      <vt:lpstr>Governo Municipal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RELATÓRIO DE GESTÃO FISCAL 2º SEMESTRE/2021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Lucas Centenaro Foroni</dc:title>
  <dc:creator>Hugo Koji Suekame</dc:creator>
  <cp:lastModifiedBy>USER</cp:lastModifiedBy>
  <cp:revision>82</cp:revision>
  <cp:lastPrinted>2022-02-21T16:56:04Z</cp:lastPrinted>
  <dcterms:created xsi:type="dcterms:W3CDTF">2021-01-29T14:09:02Z</dcterms:created>
  <dcterms:modified xsi:type="dcterms:W3CDTF">2022-02-25T12:02:43Z</dcterms:modified>
</cp:coreProperties>
</file>